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9" r:id="rId3"/>
    <p:sldId id="261" r:id="rId4"/>
    <p:sldId id="263" r:id="rId5"/>
    <p:sldId id="264" r:id="rId6"/>
    <p:sldId id="265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5" r:id="rId15"/>
    <p:sldId id="276" r:id="rId16"/>
    <p:sldId id="277" r:id="rId17"/>
    <p:sldId id="278" r:id="rId18"/>
    <p:sldId id="279" r:id="rId19"/>
    <p:sldId id="280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48"/>
  </p:normalViewPr>
  <p:slideViewPr>
    <p:cSldViewPr snapToGrid="0" snapToObjects="1">
      <p:cViewPr varScale="1">
        <p:scale>
          <a:sx n="56" d="100"/>
          <a:sy n="56" d="100"/>
        </p:scale>
        <p:origin x="27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j-lt"/>
                <a:ea typeface="+mj-ea"/>
                <a:cs typeface="+mj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ron flying low over a beach with a short fence in the foreground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y path between two hills leading to the ocean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andy path between two hills leading to the ocean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Heron flying low over a beach with a short fence in the foreground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View of beach and sea from a grassy sand dune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xyxiang@stu.pku.edu.cn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autolab.pku.edu.cn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引言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引言</a:t>
            </a:r>
          </a:p>
        </p:txBody>
      </p:sp>
      <p:sp>
        <p:nvSpPr>
          <p:cNvPr id="120" name="计算机系统导论 讨论班 @ 北京大学…"/>
          <p:cNvSpPr txBox="1">
            <a:spLocks noGrp="1"/>
          </p:cNvSpPr>
          <p:nvPr>
            <p:ph type="subTitle" sz="half" idx="1"/>
          </p:nvPr>
        </p:nvSpPr>
        <p:spPr>
          <a:xfrm>
            <a:off x="1778000" y="7713713"/>
            <a:ext cx="20828000" cy="5459744"/>
          </a:xfrm>
          <a:prstGeom prst="rect">
            <a:avLst/>
          </a:prstGeom>
        </p:spPr>
        <p:txBody>
          <a:bodyPr/>
          <a:lstStyle/>
          <a:p>
            <a:pPr>
              <a:defRPr sz="500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计算机系统导论 讨论班 @ 北京大学</a:t>
            </a:r>
          </a:p>
          <a:p>
            <a:pPr>
              <a:defRPr sz="500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向星雨</a:t>
            </a:r>
          </a:p>
          <a:p>
            <a:pPr>
              <a:defRPr sz="500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2022 年 9 月 7 日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3258" y="776934"/>
            <a:ext cx="3903443" cy="39034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内容…"/>
          <p:cNvSpPr txBox="1"/>
          <p:nvPr/>
        </p:nvSpPr>
        <p:spPr>
          <a:xfrm>
            <a:off x="1267778" y="2271109"/>
            <a:ext cx="8691803" cy="9334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内容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1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回顾</a:t>
            </a: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 和 </a:t>
            </a:r>
            <a:r>
              <a:rPr b="1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拓展 </a:t>
            </a: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所负责部分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鼓励互动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鼓励有自己的思考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请不要抄 教材 或 课程 ppt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随堂练习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CSAPP 课后习题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往年题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幻灯片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如何制作好的 ppt?</a:t>
            </a:r>
          </a:p>
        </p:txBody>
      </p:sp>
      <p:sp>
        <p:nvSpPr>
          <p:cNvPr id="169" name="回课：指南"/>
          <p:cNvSpPr txBox="1"/>
          <p:nvPr/>
        </p:nvSpPr>
        <p:spPr>
          <a:xfrm>
            <a:off x="9415599" y="527172"/>
            <a:ext cx="5552802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回课：指南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每次 lab 截止当周评讲…"/>
          <p:cNvSpPr txBox="1"/>
          <p:nvPr/>
        </p:nvSpPr>
        <p:spPr>
          <a:xfrm>
            <a:off x="1267778" y="2271109"/>
            <a:ext cx="8331127" cy="3409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每次 lab 截止当周评讲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10 分钟左右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重点讲 </a:t>
            </a:r>
            <a:r>
              <a:rPr b="1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思路</a:t>
            </a: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 和 </a:t>
            </a:r>
            <a:r>
              <a:rPr b="1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坑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不详细讲技巧性强的方法</a:t>
            </a:r>
          </a:p>
        </p:txBody>
      </p:sp>
      <p:sp>
        <p:nvSpPr>
          <p:cNvPr id="172" name="回 lab"/>
          <p:cNvSpPr txBox="1"/>
          <p:nvPr/>
        </p:nvSpPr>
        <p:spPr>
          <a:xfrm>
            <a:off x="10738878" y="527172"/>
            <a:ext cx="2906245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回 lab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原则上不要 旷课…"/>
          <p:cNvSpPr txBox="1"/>
          <p:nvPr/>
        </p:nvSpPr>
        <p:spPr>
          <a:xfrm>
            <a:off x="1267778" y="2271109"/>
            <a:ext cx="10895932" cy="3409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原则上不要 </a:t>
            </a:r>
            <a:r>
              <a:rPr b="1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旷课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尤其不要 </a:t>
            </a:r>
            <a:r>
              <a:rPr b="1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翘回课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提前请假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需要回课请联系我和其他同学调换</a:t>
            </a:r>
          </a:p>
        </p:txBody>
      </p:sp>
      <p:sp>
        <p:nvSpPr>
          <p:cNvPr id="175" name="基本要求"/>
          <p:cNvSpPr txBox="1"/>
          <p:nvPr/>
        </p:nvSpPr>
        <p:spPr>
          <a:xfrm>
            <a:off x="9960620" y="527172"/>
            <a:ext cx="4462760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基本要求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完全由回课效果决定…"/>
          <p:cNvSpPr txBox="1"/>
          <p:nvPr/>
        </p:nvSpPr>
        <p:spPr>
          <a:xfrm>
            <a:off x="1267778" y="2271109"/>
            <a:ext cx="17298325" cy="7359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完全由回课效果决定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由 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同学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 和 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我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 共同打分，加权求平均（暂定 25% 和 75%）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实名打分，分数过低需说明原因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允许弃权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小班总评由排名决定，方差较小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但对态度很不端正的同学没有下界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鼓励与我保持交流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尽可能杜绝内卷</a:t>
            </a:r>
          </a:p>
        </p:txBody>
      </p:sp>
      <p:sp>
        <p:nvSpPr>
          <p:cNvPr id="178" name="评分"/>
          <p:cNvSpPr txBox="1"/>
          <p:nvPr/>
        </p:nvSpPr>
        <p:spPr>
          <a:xfrm>
            <a:off x="11050663" y="527172"/>
            <a:ext cx="2282676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评分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计算机科学 可以分为 理论、应用 和 系统…"/>
          <p:cNvSpPr txBox="1"/>
          <p:nvPr/>
        </p:nvSpPr>
        <p:spPr>
          <a:xfrm>
            <a:off x="659478" y="2271109"/>
            <a:ext cx="17596484" cy="5379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计算机科学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 可以分为 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理论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、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应用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 和 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系统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The </a:t>
            </a:r>
            <a:r>
              <a:rPr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engineering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 aspect of computer science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领域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操作系统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，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体系结构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，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编译原理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，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计算机网络 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和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 编程语言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数据库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 和 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分布式系统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等等</a:t>
            </a:r>
          </a:p>
        </p:txBody>
      </p:sp>
      <p:sp>
        <p:nvSpPr>
          <p:cNvPr id="183" name="什么是计算机系统？"/>
          <p:cNvSpPr txBox="1"/>
          <p:nvPr/>
        </p:nvSpPr>
        <p:spPr>
          <a:xfrm>
            <a:off x="7235516" y="527172"/>
            <a:ext cx="9912970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什么是计算机系统？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hap 1: 引言…"/>
          <p:cNvSpPr txBox="1"/>
          <p:nvPr/>
        </p:nvSpPr>
        <p:spPr>
          <a:xfrm>
            <a:off x="1267778" y="2271109"/>
            <a:ext cx="8114722" cy="4396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Chap 1: 引言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Chap </a:t>
            </a:r>
            <a:r>
              <a:rPr lang="en-US" altLang="zh-CN">
                <a:latin typeface="DengXian" panose="02010600030101010101" pitchFamily="2" charset="-122"/>
                <a:ea typeface="DengXian" panose="02010600030101010101" pitchFamily="2" charset="-122"/>
              </a:rPr>
              <a:t>2, 3, </a:t>
            </a: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4, 5, 6: 体系结构</a:t>
            </a:r>
            <a:endParaRPr lang="en-US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FontTx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lang="en-US">
                <a:latin typeface="DengXian" panose="02010600030101010101" pitchFamily="2" charset="-122"/>
                <a:ea typeface="DengXian" panose="02010600030101010101" pitchFamily="2" charset="-122"/>
              </a:rPr>
              <a:t>Chap 7: </a:t>
            </a:r>
            <a:r>
              <a:rPr lang="en-US"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L</a:t>
            </a:r>
            <a:r>
              <a:rPr lang="en-US">
                <a:latin typeface="DengXian" panose="02010600030101010101" pitchFamily="2" charset="-122"/>
                <a:ea typeface="DengXian" panose="02010600030101010101" pitchFamily="2" charset="-122"/>
              </a:rPr>
              <a:t>inker and </a:t>
            </a:r>
            <a:r>
              <a:rPr lang="en-US"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L</a:t>
            </a:r>
            <a:r>
              <a:rPr lang="en-US">
                <a:latin typeface="DengXian" panose="02010600030101010101" pitchFamily="2" charset="-122"/>
                <a:ea typeface="DengXian" panose="02010600030101010101" pitchFamily="2" charset="-122"/>
              </a:rPr>
              <a:t>oader</a:t>
            </a: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Chap 8, 9, 10, 12: 操作系统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Chap 11: 计算机网络</a:t>
            </a:r>
          </a:p>
        </p:txBody>
      </p:sp>
      <p:sp>
        <p:nvSpPr>
          <p:cNvPr id="186" name="CSAPP 的结构"/>
          <p:cNvSpPr txBox="1"/>
          <p:nvPr/>
        </p:nvSpPr>
        <p:spPr>
          <a:xfrm>
            <a:off x="8789626" y="527172"/>
            <a:ext cx="6804748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CSAPP 的结构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认真读 CSAPP…"/>
          <p:cNvSpPr txBox="1"/>
          <p:nvPr/>
        </p:nvSpPr>
        <p:spPr>
          <a:xfrm>
            <a:off x="1267778" y="2271109"/>
            <a:ext cx="16025541" cy="5384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认真读 CSAPP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尽管不少内容错误或过时，仍为非常好的系统入门书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强烈推荐原版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争取一学期通读一遍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大班课前提前预习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欢迎提问</a:t>
            </a:r>
          </a:p>
        </p:txBody>
      </p:sp>
      <p:sp>
        <p:nvSpPr>
          <p:cNvPr id="189" name="学习方法"/>
          <p:cNvSpPr txBox="1"/>
          <p:nvPr/>
        </p:nvSpPr>
        <p:spPr>
          <a:xfrm>
            <a:off x="9960620" y="527172"/>
            <a:ext cx="4462760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学习方法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关于 lab…"/>
          <p:cNvSpPr txBox="1"/>
          <p:nvPr/>
        </p:nvSpPr>
        <p:spPr>
          <a:xfrm>
            <a:off x="1267778" y="2271109"/>
            <a:ext cx="15384340" cy="5384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关于 lab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提早开始，前四个 lab 尽量不用 grace day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后四个 lab 工程量较大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关于考试复习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平时重点理解知识，考前多做往年题（为什么？）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鼓励与同学讨论</a:t>
            </a:r>
          </a:p>
        </p:txBody>
      </p:sp>
      <p:sp>
        <p:nvSpPr>
          <p:cNvPr id="192" name="学习方法"/>
          <p:cNvSpPr txBox="1"/>
          <p:nvPr/>
        </p:nvSpPr>
        <p:spPr>
          <a:xfrm>
            <a:off x="9960620" y="527172"/>
            <a:ext cx="4462760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学习方法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截图 / 照片…"/>
          <p:cNvSpPr txBox="1"/>
          <p:nvPr/>
        </p:nvSpPr>
        <p:spPr>
          <a:xfrm>
            <a:off x="1267778" y="2271109"/>
            <a:ext cx="5766322" cy="4396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截图 / 照片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裁剪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 后 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高亮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避免空泛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提供足够的信息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具体到细节</a:t>
            </a:r>
          </a:p>
        </p:txBody>
      </p:sp>
      <p:sp>
        <p:nvSpPr>
          <p:cNvPr id="195" name="附：如何提问"/>
          <p:cNvSpPr txBox="1"/>
          <p:nvPr/>
        </p:nvSpPr>
        <p:spPr>
          <a:xfrm>
            <a:off x="8870578" y="527172"/>
            <a:ext cx="6642844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附：如何提问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本学期你需要在这门课中完成…"/>
          <p:cNvSpPr txBox="1"/>
          <p:nvPr/>
        </p:nvSpPr>
        <p:spPr>
          <a:xfrm>
            <a:off x="1267778" y="2271109"/>
            <a:ext cx="8972328" cy="637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本学期你需要在这门课中完成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大班课</a:t>
            </a:r>
          </a:p>
          <a:p>
            <a:pPr marL="1799166" lvl="2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阅读 CSAPP</a:t>
            </a:r>
          </a:p>
          <a:p>
            <a:pPr marL="1799166" lvl="2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完成 lab</a:t>
            </a:r>
          </a:p>
          <a:p>
            <a:pPr marL="1799166" lvl="2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准备考试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小班课</a:t>
            </a:r>
          </a:p>
          <a:p>
            <a:pPr marL="1799166" lvl="2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准备回课 &amp; 回 lab</a:t>
            </a:r>
          </a:p>
        </p:txBody>
      </p:sp>
      <p:sp>
        <p:nvSpPr>
          <p:cNvPr id="198" name="总结"/>
          <p:cNvSpPr txBox="1"/>
          <p:nvPr/>
        </p:nvSpPr>
        <p:spPr>
          <a:xfrm>
            <a:off x="11050663" y="527172"/>
            <a:ext cx="2282676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总结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专业：计算机科学与技术…"/>
          <p:cNvSpPr txBox="1"/>
          <p:nvPr/>
        </p:nvSpPr>
        <p:spPr>
          <a:xfrm>
            <a:off x="1267778" y="2271109"/>
            <a:ext cx="13268376" cy="6371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专业：计算机科学与技术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年级：大三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联系方式</a:t>
            </a:r>
          </a:p>
          <a:p>
            <a:pPr marL="1296458" lvl="1" indent="-661458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scadia Code SemiLight"/>
                <a:ea typeface="Cascadia Code SemiLight"/>
                <a:cs typeface="Cascadia Code SemiLight"/>
                <a:sym typeface="Cascadia Code SemiLight"/>
              </a:defRPr>
            </a:pPr>
            <a:r>
              <a:rPr u="sng">
                <a:latin typeface="Consolas" panose="020B0609020204030204" pitchFamily="49" charset="0"/>
                <a:ea typeface="DengXian" panose="02010600030101010101" pitchFamily="2" charset="-122"/>
                <a:cs typeface="Consolas" panose="020B0609020204030204" pitchFamily="49" charset="0"/>
                <a:hlinkClick r:id="rId2"/>
              </a:rPr>
              <a:t>xyxiang@stu.pku.edu.cn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匿名反馈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 u="sng">
                <a:latin typeface="Cascadia Code SemiLight"/>
                <a:ea typeface="Cascadia Code SemiLight"/>
                <a:cs typeface="Cascadia Code SemiLight"/>
                <a:sym typeface="Cascadia Code SemiLight"/>
              </a:defRPr>
            </a:pPr>
            <a:r>
              <a:rPr>
                <a:latin typeface="Consolas" panose="020B0609020204030204" pitchFamily="49" charset="0"/>
                <a:ea typeface="DengXian" panose="02010600030101010101" pitchFamily="2" charset="-122"/>
                <a:cs typeface="Consolas" panose="020B0609020204030204" pitchFamily="49" charset="0"/>
              </a:rPr>
              <a:t>https://www.wjx.cn/vm/QXwnirN.aspx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欢迎 </a:t>
            </a:r>
            <a:r>
              <a:rPr b="1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随时 </a:t>
            </a: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提问 和 交流！</a:t>
            </a:r>
          </a:p>
        </p:txBody>
      </p:sp>
      <p:sp>
        <p:nvSpPr>
          <p:cNvPr id="129" name="自我介绍"/>
          <p:cNvSpPr txBox="1"/>
          <p:nvPr/>
        </p:nvSpPr>
        <p:spPr>
          <a:xfrm>
            <a:off x="9960620" y="527172"/>
            <a:ext cx="4462760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自我介绍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姓名 &amp; 专业 &amp; 年级…"/>
          <p:cNvSpPr txBox="1"/>
          <p:nvPr/>
        </p:nvSpPr>
        <p:spPr>
          <a:xfrm>
            <a:off x="1267778" y="2271109"/>
            <a:ext cx="6147837" cy="5384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姓名 &amp; 专业 &amp; 年级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学习情况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兴趣爱好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对 ICS 的了解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对本讨论班的期望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建议 1 分钟左右</a:t>
            </a:r>
          </a:p>
        </p:txBody>
      </p:sp>
      <p:sp>
        <p:nvSpPr>
          <p:cNvPr id="135" name="介绍你自己！"/>
          <p:cNvSpPr txBox="1"/>
          <p:nvPr/>
        </p:nvSpPr>
        <p:spPr>
          <a:xfrm>
            <a:off x="8870578" y="527172"/>
            <a:ext cx="6642844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介绍你自己！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时间：每周一、周三 5-6 节…"/>
          <p:cNvSpPr txBox="1"/>
          <p:nvPr/>
        </p:nvSpPr>
        <p:spPr>
          <a:xfrm>
            <a:off x="1267778" y="2271109"/>
            <a:ext cx="13787749" cy="5384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时间：每周一、周三 5-6 节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分数评定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15% 期中 + 40% 期末 + 30% Lab + 15% 讨论班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考试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期中 10 月 26 日，期末 12 月 19 日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lang="en-US">
                <a:latin typeface="DengXian" panose="02010600030101010101" pitchFamily="2" charset="-122"/>
                <a:ea typeface="DengXian" panose="02010600030101010101" pitchFamily="2" charset="-122"/>
              </a:rPr>
              <a:t>大班</a:t>
            </a: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通知会</a:t>
            </a:r>
            <a:r>
              <a:rPr lang="en-US">
                <a:latin typeface="DengXian" panose="02010600030101010101" pitchFamily="2" charset="-122"/>
                <a:ea typeface="DengXian" panose="02010600030101010101" pitchFamily="2" charset="-122"/>
              </a:rPr>
              <a:t>发</a:t>
            </a: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在教学网</a:t>
            </a:r>
          </a:p>
        </p:txBody>
      </p:sp>
      <p:sp>
        <p:nvSpPr>
          <p:cNvPr id="140" name="大班课安排"/>
          <p:cNvSpPr txBox="1"/>
          <p:nvPr/>
        </p:nvSpPr>
        <p:spPr>
          <a:xfrm>
            <a:off x="9415599" y="527172"/>
            <a:ext cx="5552802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大班课安排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共 8 个，每个 lab 约有两周时间完成…"/>
          <p:cNvSpPr txBox="1"/>
          <p:nvPr/>
        </p:nvSpPr>
        <p:spPr>
          <a:xfrm>
            <a:off x="1267778" y="2271109"/>
            <a:ext cx="11264622" cy="4396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共 8 个，每个 lab 约有两周时间完成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Grace day 共 5 天，每次 lab 限用 2 天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scadia Code SemiLight"/>
                <a:ea typeface="Cascadia Code SemiLight"/>
                <a:cs typeface="Cascadia Code SemiLight"/>
                <a:sym typeface="Cascadia Code SemiLight"/>
              </a:defRPr>
            </a:pPr>
            <a:r>
              <a:rPr b="0" u="sng">
                <a:latin typeface="Consolas" panose="020B0609020204030204" pitchFamily="49" charset="0"/>
                <a:ea typeface="DengXian" panose="02010600030101010101" pitchFamily="2" charset="-122"/>
                <a:cs typeface="Consolas" panose="020B0609020204030204" pitchFamily="49" charset="0"/>
                <a:hlinkClick r:id="rId2"/>
              </a:rPr>
              <a:t>autolab.pku.edu.cn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Class machine 每人一台</a:t>
            </a:r>
            <a:endParaRPr lang="en-US" b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本地用 docker </a:t>
            </a:r>
            <a:r>
              <a:rPr lang="en-US" b="0">
                <a:latin typeface="DengXian" panose="02010600030101010101" pitchFamily="2" charset="-122"/>
                <a:ea typeface="DengXian" panose="02010600030101010101" pitchFamily="2" charset="-122"/>
              </a:rPr>
              <a:t>或</a:t>
            </a:r>
            <a:r>
              <a:rPr lang="zh-CN" altLang="en-US" b="0">
                <a:latin typeface="DengXian" panose="02010600030101010101" pitchFamily="2" charset="-122"/>
                <a:ea typeface="DengXian" panose="02010600030101010101" pitchFamily="2" charset="-122"/>
              </a:rPr>
              <a:t> 虚拟机 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部署</a:t>
            </a:r>
          </a:p>
        </p:txBody>
      </p:sp>
      <p:sp>
        <p:nvSpPr>
          <p:cNvPr id="143" name="关于 lab"/>
          <p:cNvSpPr txBox="1"/>
          <p:nvPr/>
        </p:nvSpPr>
        <p:spPr>
          <a:xfrm>
            <a:off x="10193857" y="527172"/>
            <a:ext cx="3996287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关于 lab</a:t>
            </a:r>
          </a:p>
        </p:txBody>
      </p:sp>
      <p:graphicFrame>
        <p:nvGraphicFramePr>
          <p:cNvPr id="144" name="Table 4"/>
          <p:cNvGraphicFramePr/>
          <p:nvPr>
            <p:extLst>
              <p:ext uri="{D42A27DB-BD31-4B8C-83A1-F6EECF244321}">
                <p14:modId xmlns:p14="http://schemas.microsoft.com/office/powerpoint/2010/main" val="980041734"/>
              </p:ext>
            </p:extLst>
          </p:nvPr>
        </p:nvGraphicFramePr>
        <p:xfrm>
          <a:off x="6236123" y="10186541"/>
          <a:ext cx="11911754" cy="327563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1060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398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387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270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7563">
                <a:tc>
                  <a:txBody>
                    <a:bodyPr/>
                    <a:lstStyle/>
                    <a:p>
                      <a:pPr algn="l" defTabSz="685800">
                        <a:defRPr sz="1300"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endParaRPr/>
                    </a:p>
                  </a:txBody>
                  <a:tcPr marL="45720" marR="45720" horzOverflow="overflow"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685800">
                        <a:defRPr sz="1300"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685800">
                        <a:defRPr sz="1300"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685800">
                        <a:defRPr sz="1300"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5" name="Lab out"/>
          <p:cNvSpPr txBox="1"/>
          <p:nvPr/>
        </p:nvSpPr>
        <p:spPr>
          <a:xfrm>
            <a:off x="6484121" y="10947296"/>
            <a:ext cx="1772921" cy="3781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30000"/>
              </a:lnSpc>
              <a:spcBef>
                <a:spcPts val="5900"/>
              </a:spcBef>
              <a:defRPr sz="40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Lab out</a:t>
            </a:r>
          </a:p>
        </p:txBody>
      </p:sp>
      <p:sp>
        <p:nvSpPr>
          <p:cNvPr id="146" name="Due day"/>
          <p:cNvSpPr txBox="1"/>
          <p:nvPr/>
        </p:nvSpPr>
        <p:spPr>
          <a:xfrm>
            <a:off x="11020135" y="10947296"/>
            <a:ext cx="1933222" cy="3781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30000"/>
              </a:lnSpc>
              <a:spcBef>
                <a:spcPts val="5900"/>
              </a:spcBef>
              <a:defRPr sz="40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Due day</a:t>
            </a:r>
          </a:p>
        </p:txBody>
      </p:sp>
      <p:sp>
        <p:nvSpPr>
          <p:cNvPr id="147" name="Deadline"/>
          <p:cNvSpPr txBox="1"/>
          <p:nvPr/>
        </p:nvSpPr>
        <p:spPr>
          <a:xfrm>
            <a:off x="15133423" y="10947296"/>
            <a:ext cx="2045432" cy="3781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30000"/>
              </a:lnSpc>
              <a:spcBef>
                <a:spcPts val="5900"/>
              </a:spcBef>
              <a:defRPr sz="40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Deadline</a:t>
            </a:r>
          </a:p>
        </p:txBody>
      </p:sp>
      <p:sp>
        <p:nvSpPr>
          <p:cNvPr id="148" name="正常提交"/>
          <p:cNvSpPr txBox="1"/>
          <p:nvPr/>
        </p:nvSpPr>
        <p:spPr>
          <a:xfrm>
            <a:off x="8499368" y="10018242"/>
            <a:ext cx="2154436" cy="3781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30000"/>
              </a:lnSpc>
              <a:spcBef>
                <a:spcPts val="5900"/>
              </a:spcBef>
              <a:defRPr sz="40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正常提交</a:t>
            </a:r>
          </a:p>
        </p:txBody>
      </p:sp>
      <p:sp>
        <p:nvSpPr>
          <p:cNvPr id="149" name="消耗 grace day"/>
          <p:cNvSpPr txBox="1"/>
          <p:nvPr/>
        </p:nvSpPr>
        <p:spPr>
          <a:xfrm>
            <a:off x="12704467" y="9671307"/>
            <a:ext cx="2592056" cy="239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10000"/>
              </a:lnSpc>
              <a:spcBef>
                <a:spcPts val="5900"/>
              </a:spcBef>
              <a:defRPr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消耗 grace day</a:t>
            </a:r>
          </a:p>
        </p:txBody>
      </p:sp>
      <p:sp>
        <p:nvSpPr>
          <p:cNvPr id="150" name="每天扣除 10% 分数"/>
          <p:cNvSpPr txBox="1"/>
          <p:nvPr/>
        </p:nvSpPr>
        <p:spPr>
          <a:xfrm>
            <a:off x="12299654" y="10224267"/>
            <a:ext cx="3218830" cy="239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10000"/>
              </a:lnSpc>
              <a:spcBef>
                <a:spcPts val="5900"/>
              </a:spcBef>
              <a:defRPr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每天扣除 10% 分数</a:t>
            </a:r>
          </a:p>
        </p:txBody>
      </p:sp>
      <p:sp>
        <p:nvSpPr>
          <p:cNvPr id="151" name="无法提交"/>
          <p:cNvSpPr txBox="1"/>
          <p:nvPr/>
        </p:nvSpPr>
        <p:spPr>
          <a:xfrm>
            <a:off x="17181796" y="10018242"/>
            <a:ext cx="2154436" cy="3781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30000"/>
              </a:lnSpc>
              <a:spcBef>
                <a:spcPts val="5900"/>
              </a:spcBef>
              <a:defRPr sz="40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无法提交</a:t>
            </a:r>
          </a:p>
        </p:txBody>
      </p:sp>
      <p:sp>
        <p:nvSpPr>
          <p:cNvPr id="152" name="无法提交"/>
          <p:cNvSpPr txBox="1"/>
          <p:nvPr/>
        </p:nvSpPr>
        <p:spPr>
          <a:xfrm>
            <a:off x="4294270" y="10018242"/>
            <a:ext cx="2154436" cy="3781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30000"/>
              </a:lnSpc>
              <a:spcBef>
                <a:spcPts val="5900"/>
              </a:spcBef>
              <a:defRPr sz="40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无法提交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不要抄袭…"/>
          <p:cNvSpPr txBox="1"/>
          <p:nvPr/>
        </p:nvSpPr>
        <p:spPr>
          <a:xfrm>
            <a:off x="1267778" y="2271109"/>
            <a:ext cx="8507457" cy="83465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不要抄袭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网上代码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同学 / 学长学姐 的代码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autolab 有查重系统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允许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抄课本代码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问同学思路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在互联网上查找 </a:t>
            </a:r>
            <a:r>
              <a:rPr b="1">
                <a:latin typeface="DengXian" panose="02010600030101010101" pitchFamily="2" charset="-122"/>
                <a:ea typeface="DengXian" panose="02010600030101010101" pitchFamily="2" charset="-122"/>
                <a:cs typeface="Calibri"/>
                <a:sym typeface="Calibri"/>
              </a:rPr>
              <a:t>具体问题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我不会提醒 lab 到期时间！</a:t>
            </a:r>
          </a:p>
        </p:txBody>
      </p:sp>
      <p:sp>
        <p:nvSpPr>
          <p:cNvPr id="155" name="关于 lab"/>
          <p:cNvSpPr txBox="1"/>
          <p:nvPr/>
        </p:nvSpPr>
        <p:spPr>
          <a:xfrm>
            <a:off x="10193857" y="527172"/>
            <a:ext cx="3996287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关于 lab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时间：每周三 10-11 节…"/>
          <p:cNvSpPr txBox="1"/>
          <p:nvPr/>
        </p:nvSpPr>
        <p:spPr>
          <a:xfrm>
            <a:off x="1267778" y="2271109"/>
            <a:ext cx="7625806" cy="7359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时间：每周三 10-11 节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章程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回课（40 分钟左右）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回 lab（10 分钟左右）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补充</a:t>
            </a:r>
          </a:p>
          <a:p>
            <a:pPr marL="1799166" lvl="2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课内知识</a:t>
            </a:r>
          </a:p>
          <a:p>
            <a:pPr marL="1799166" lvl="2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题目</a:t>
            </a:r>
          </a:p>
          <a:p>
            <a:pPr marL="1799166" lvl="2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拓展</a:t>
            </a:r>
          </a:p>
        </p:txBody>
      </p:sp>
      <p:sp>
        <p:nvSpPr>
          <p:cNvPr id="160" name="讨论班安排"/>
          <p:cNvSpPr txBox="1"/>
          <p:nvPr/>
        </p:nvSpPr>
        <p:spPr>
          <a:xfrm>
            <a:off x="9415599" y="527172"/>
            <a:ext cx="5552802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讨论班安排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课程网站：https://xyxjames.github.io/ics-fa22…"/>
          <p:cNvSpPr txBox="1"/>
          <p:nvPr/>
        </p:nvSpPr>
        <p:spPr>
          <a:xfrm>
            <a:off x="1267778" y="2271109"/>
            <a:ext cx="3914854" cy="34073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lang="en-US">
                <a:latin typeface="DengXian" panose="02010600030101010101" pitchFamily="2" charset="-122"/>
                <a:ea typeface="DengXian" panose="02010600030101010101" pitchFamily="2" charset="-122"/>
              </a:rPr>
              <a:t>Canvas</a:t>
            </a: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往年课件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往年题</a:t>
            </a:r>
            <a:endParaRPr lang="en-US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lang="en-US">
                <a:latin typeface="DengXian" panose="02010600030101010101" pitchFamily="2" charset="-122"/>
                <a:ea typeface="DengXian" panose="02010600030101010101" pitchFamily="2" charset="-122"/>
              </a:rPr>
              <a:t>往年</a:t>
            </a:r>
            <a:r>
              <a:rPr lang="zh-CN" altLang="en-US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lang="en-US" altLang="zh-CN">
                <a:latin typeface="DengXian" panose="02010600030101010101" pitchFamily="2" charset="-122"/>
                <a:ea typeface="DengXian" panose="02010600030101010101" pitchFamily="2" charset="-122"/>
              </a:rPr>
              <a:t>Lab</a:t>
            </a: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63" name="资料"/>
          <p:cNvSpPr txBox="1"/>
          <p:nvPr/>
        </p:nvSpPr>
        <p:spPr>
          <a:xfrm>
            <a:off x="11050663" y="527172"/>
            <a:ext cx="2282676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资料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每部分由一人主讲，每次课两人…"/>
          <p:cNvSpPr txBox="1"/>
          <p:nvPr/>
        </p:nvSpPr>
        <p:spPr>
          <a:xfrm>
            <a:off x="1267778" y="2271109"/>
            <a:ext cx="11460189" cy="7359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每部分由一人主讲，每次课两人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每人 20 分钟左右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由你决定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内容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随堂练习</a:t>
            </a:r>
          </a:p>
          <a:p>
            <a:pPr marL="1164166" lvl="1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ppt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提前一周和我讨论</a:t>
            </a:r>
          </a:p>
          <a:p>
            <a:pPr marL="529166" indent="-529166" algn="l">
              <a:lnSpc>
                <a:spcPct val="30000"/>
              </a:lnSpc>
              <a:spcBef>
                <a:spcPts val="5900"/>
              </a:spcBef>
              <a:buSzPct val="100000"/>
              <a:buChar char="•"/>
              <a:defRPr sz="5000" b="0"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随堂练习在</a:t>
            </a:r>
            <a:r>
              <a:rPr lang="en-US" b="0">
                <a:latin typeface="DengXian" panose="02010600030101010101" pitchFamily="2" charset="-122"/>
                <a:ea typeface="DengXian" panose="02010600030101010101" pitchFamily="2" charset="-122"/>
              </a:rPr>
              <a:t>当周周一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晚 2</a:t>
            </a:r>
            <a:r>
              <a:rPr lang="en-US" altLang="zh-CN" b="0">
                <a:latin typeface="DengXian" panose="02010600030101010101" pitchFamily="2" charset="-122"/>
                <a:ea typeface="DengXian" panose="02010600030101010101" pitchFamily="2" charset="-122"/>
              </a:rPr>
              <a:t>3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:</a:t>
            </a:r>
            <a:r>
              <a:rPr lang="en-US" altLang="zh-CN" b="0">
                <a:latin typeface="DengXian" panose="02010600030101010101" pitchFamily="2" charset="-122"/>
                <a:ea typeface="DengXian" panose="02010600030101010101" pitchFamily="2" charset="-122"/>
              </a:rPr>
              <a:t>59</a:t>
            </a:r>
            <a:r>
              <a:rPr b="0">
                <a:latin typeface="DengXian" panose="02010600030101010101" pitchFamily="2" charset="-122"/>
                <a:ea typeface="DengXian" panose="02010600030101010101" pitchFamily="2" charset="-122"/>
              </a:rPr>
              <a:t> 前交</a:t>
            </a:r>
            <a:r>
              <a:rPr lang="en-US" b="0">
                <a:latin typeface="DengXian" panose="02010600030101010101" pitchFamily="2" charset="-122"/>
                <a:ea typeface="DengXian" panose="02010600030101010101" pitchFamily="2" charset="-122"/>
              </a:rPr>
              <a:t>给我</a:t>
            </a:r>
            <a:endParaRPr b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66" name="回课：安排"/>
          <p:cNvSpPr txBox="1"/>
          <p:nvPr/>
        </p:nvSpPr>
        <p:spPr>
          <a:xfrm>
            <a:off x="9415599" y="527172"/>
            <a:ext cx="5552802" cy="1410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500" b="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>
                <a:latin typeface="DengXian Light" panose="02010600030101010101" pitchFamily="2" charset="-122"/>
                <a:ea typeface="DengXian Light" panose="02010600030101010101" pitchFamily="2" charset="-122"/>
              </a:rPr>
              <a:t>回课：安排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Times New Roman"/>
        <a:ea typeface="Times New Roman"/>
        <a:cs typeface="Times New Roma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Times New Roman"/>
        <a:ea typeface="Times New Roman"/>
        <a:cs typeface="Times New Roma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417</Words>
  <Application>Microsoft Macintosh PowerPoint</Application>
  <PresentationFormat>Custom</PresentationFormat>
  <Paragraphs>144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DengXian</vt:lpstr>
      <vt:lpstr>DengXian Light</vt:lpstr>
      <vt:lpstr>Arial</vt:lpstr>
      <vt:lpstr>Consolas</vt:lpstr>
      <vt:lpstr>Helvetica Neue</vt:lpstr>
      <vt:lpstr>Helvetica Neue Light</vt:lpstr>
      <vt:lpstr>Helvetica Neue Medium</vt:lpstr>
      <vt:lpstr>White</vt:lpstr>
      <vt:lpstr>引言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引言</dc:title>
  <cp:lastModifiedBy>Microsoft Office User</cp:lastModifiedBy>
  <cp:revision>38</cp:revision>
  <dcterms:modified xsi:type="dcterms:W3CDTF">2023-04-14T07:59:00Z</dcterms:modified>
</cp:coreProperties>
</file>